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52" autoAdjust="0"/>
    <p:restoredTop sz="94709" autoAdjust="0"/>
  </p:normalViewPr>
  <p:slideViewPr>
    <p:cSldViewPr>
      <p:cViewPr varScale="1">
        <p:scale>
          <a:sx n="67" d="100"/>
          <a:sy n="67" d="100"/>
        </p:scale>
        <p:origin x="-102" y="-168"/>
      </p:cViewPr>
      <p:guideLst>
        <p:guide orient="horz" pos="2160"/>
        <p:guide pos="2880"/>
      </p:guideLst>
    </p:cSldViewPr>
  </p:slideViewPr>
  <p:outlineViewPr>
    <p:cViewPr>
      <p:scale>
        <a:sx n="33" d="100"/>
        <a:sy n="33" d="100"/>
      </p:scale>
      <p:origin x="0" y="702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27A052F-847B-492E-8AE5-5C293ABF6C20}" type="datetimeFigureOut">
              <a:rPr lang="fa-IR" smtClean="0"/>
              <a:pPr/>
              <a:t>1434/01/05</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BEEA231-ED3E-4E8D-A9E9-A25AEC52B36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7A052F-847B-492E-8AE5-5C293ABF6C20}" type="datetimeFigureOut">
              <a:rPr lang="fa-IR" smtClean="0"/>
              <a:pPr/>
              <a:t>1434/01/05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EEA231-ED3E-4E8D-A9E9-A25AEC52B36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7A052F-847B-492E-8AE5-5C293ABF6C20}" type="datetimeFigureOut">
              <a:rPr lang="fa-IR" smtClean="0"/>
              <a:pPr/>
              <a:t>1434/01/05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EEA231-ED3E-4E8D-A9E9-A25AEC52B36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27A052F-847B-492E-8AE5-5C293ABF6C20}" type="datetimeFigureOut">
              <a:rPr lang="fa-IR" smtClean="0"/>
              <a:pPr/>
              <a:t>1434/01/05</a:t>
            </a:fld>
            <a:endParaRPr lang="fa-IR"/>
          </a:p>
        </p:txBody>
      </p:sp>
      <p:sp>
        <p:nvSpPr>
          <p:cNvPr id="9" name="Slide Number Placeholder 8"/>
          <p:cNvSpPr>
            <a:spLocks noGrp="1"/>
          </p:cNvSpPr>
          <p:nvPr>
            <p:ph type="sldNum" sz="quarter" idx="15"/>
          </p:nvPr>
        </p:nvSpPr>
        <p:spPr/>
        <p:txBody>
          <a:bodyPr rtlCol="0"/>
          <a:lstStyle/>
          <a:p>
            <a:fld id="{BBEEA231-ED3E-4E8D-A9E9-A25AEC52B368}"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27A052F-847B-492E-8AE5-5C293ABF6C20}" type="datetimeFigureOut">
              <a:rPr lang="fa-IR" smtClean="0"/>
              <a:pPr/>
              <a:t>1434/01/05</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BEEA231-ED3E-4E8D-A9E9-A25AEC52B368}"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7A052F-847B-492E-8AE5-5C293ABF6C20}" type="datetimeFigureOut">
              <a:rPr lang="fa-IR" smtClean="0"/>
              <a:pPr/>
              <a:t>1434/01/05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BEEA231-ED3E-4E8D-A9E9-A25AEC52B368}"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27A052F-847B-492E-8AE5-5C293ABF6C20}" type="datetimeFigureOut">
              <a:rPr lang="fa-IR" smtClean="0"/>
              <a:pPr/>
              <a:t>1434/01/05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BEEA231-ED3E-4E8D-A9E9-A25AEC52B368}"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27A052F-847B-492E-8AE5-5C293ABF6C20}" type="datetimeFigureOut">
              <a:rPr lang="fa-IR" smtClean="0"/>
              <a:pPr/>
              <a:t>1434/01/05</a:t>
            </a:fld>
            <a:endParaRPr lang="fa-IR"/>
          </a:p>
        </p:txBody>
      </p:sp>
      <p:sp>
        <p:nvSpPr>
          <p:cNvPr id="7" name="Slide Number Placeholder 6"/>
          <p:cNvSpPr>
            <a:spLocks noGrp="1"/>
          </p:cNvSpPr>
          <p:nvPr>
            <p:ph type="sldNum" sz="quarter" idx="11"/>
          </p:nvPr>
        </p:nvSpPr>
        <p:spPr/>
        <p:txBody>
          <a:bodyPr rtlCol="0"/>
          <a:lstStyle/>
          <a:p>
            <a:fld id="{BBEEA231-ED3E-4E8D-A9E9-A25AEC52B368}"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7A052F-847B-492E-8AE5-5C293ABF6C20}" type="datetimeFigureOut">
              <a:rPr lang="fa-IR" smtClean="0"/>
              <a:pPr/>
              <a:t>1434/01/05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BEEA231-ED3E-4E8D-A9E9-A25AEC52B36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27A052F-847B-492E-8AE5-5C293ABF6C20}" type="datetimeFigureOut">
              <a:rPr lang="fa-IR" smtClean="0"/>
              <a:pPr/>
              <a:t>1434/01/05</a:t>
            </a:fld>
            <a:endParaRPr lang="fa-IR"/>
          </a:p>
        </p:txBody>
      </p:sp>
      <p:sp>
        <p:nvSpPr>
          <p:cNvPr id="22" name="Slide Number Placeholder 21"/>
          <p:cNvSpPr>
            <a:spLocks noGrp="1"/>
          </p:cNvSpPr>
          <p:nvPr>
            <p:ph type="sldNum" sz="quarter" idx="15"/>
          </p:nvPr>
        </p:nvSpPr>
        <p:spPr/>
        <p:txBody>
          <a:bodyPr rtlCol="0"/>
          <a:lstStyle/>
          <a:p>
            <a:fld id="{BBEEA231-ED3E-4E8D-A9E9-A25AEC52B368}"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27A052F-847B-492E-8AE5-5C293ABF6C20}" type="datetimeFigureOut">
              <a:rPr lang="fa-IR" smtClean="0"/>
              <a:pPr/>
              <a:t>1434/01/05</a:t>
            </a:fld>
            <a:endParaRPr lang="fa-IR"/>
          </a:p>
        </p:txBody>
      </p:sp>
      <p:sp>
        <p:nvSpPr>
          <p:cNvPr id="18" name="Slide Number Placeholder 17"/>
          <p:cNvSpPr>
            <a:spLocks noGrp="1"/>
          </p:cNvSpPr>
          <p:nvPr>
            <p:ph type="sldNum" sz="quarter" idx="11"/>
          </p:nvPr>
        </p:nvSpPr>
        <p:spPr/>
        <p:txBody>
          <a:bodyPr rtlCol="0"/>
          <a:lstStyle/>
          <a:p>
            <a:fld id="{BBEEA231-ED3E-4E8D-A9E9-A25AEC52B368}"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27A052F-847B-492E-8AE5-5C293ABF6C20}" type="datetimeFigureOut">
              <a:rPr lang="fa-IR" smtClean="0"/>
              <a:pPr/>
              <a:t>1434/01/05</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BEEA231-ED3E-4E8D-A9E9-A25AEC52B36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93454"/>
            <a:ext cx="7772400" cy="2115666"/>
          </a:xfrm>
        </p:spPr>
        <p:txBody>
          <a:bodyPr>
            <a:normAutofit fontScale="90000"/>
          </a:bodyPr>
          <a:lstStyle/>
          <a:p>
            <a:pPr algn="r">
              <a:lnSpc>
                <a:spcPct val="200000"/>
              </a:lnSpc>
            </a:pPr>
            <a:r>
              <a:rPr lang="fa-IR" sz="2000" dirty="0" smtClean="0">
                <a:cs typeface="B Mitra" pitchFamily="2" charset="-78"/>
              </a:rPr>
              <a:t>اختلال کم </a:t>
            </a:r>
            <a:r>
              <a:rPr lang="fa-IR" sz="2000" dirty="0" smtClean="0">
                <a:cs typeface="B Mitra" pitchFamily="2" charset="-78"/>
              </a:rPr>
              <a:t>توجهی بیش </a:t>
            </a:r>
            <a:r>
              <a:rPr lang="fa-IR" sz="2000" dirty="0" smtClean="0">
                <a:cs typeface="B Mitra" pitchFamily="2" charset="-78"/>
              </a:rPr>
              <a:t>فعالی</a:t>
            </a:r>
            <a:r>
              <a:rPr lang="en-US" sz="2000" dirty="0" smtClean="0">
                <a:cs typeface="B Mitra" pitchFamily="2" charset="-78"/>
              </a:rPr>
              <a:t/>
            </a:r>
            <a:br>
              <a:rPr lang="en-US" sz="2000" dirty="0" smtClean="0">
                <a:cs typeface="B Mitra" pitchFamily="2" charset="-78"/>
              </a:rPr>
            </a:br>
            <a:r>
              <a:rPr lang="en-US" sz="2000" dirty="0">
                <a:cs typeface="B Mitra" pitchFamily="2" charset="-78"/>
              </a:rPr>
              <a:t/>
            </a:r>
            <a:br>
              <a:rPr lang="en-US" sz="2000" dirty="0">
                <a:cs typeface="B Mitra" pitchFamily="2" charset="-78"/>
              </a:rPr>
            </a:br>
            <a:r>
              <a:rPr lang="fa-IR" sz="2000" dirty="0">
                <a:cs typeface="B Mitra" pitchFamily="2" charset="-78"/>
              </a:rPr>
              <a:t> </a:t>
            </a:r>
            <a:r>
              <a:rPr lang="en-US" sz="2000" dirty="0">
                <a:cs typeface="B Mitra" pitchFamily="2" charset="-78"/>
              </a:rPr>
              <a:t/>
            </a:r>
            <a:br>
              <a:rPr lang="en-US" sz="2000" dirty="0">
                <a:cs typeface="B Mitra" pitchFamily="2" charset="-78"/>
              </a:rPr>
            </a:br>
            <a:endParaRPr lang="fa-IR" sz="2000" dirty="0">
              <a:cs typeface="B Mitra"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nSpc>
                <a:spcPct val="200000"/>
              </a:lnSpc>
            </a:pPr>
            <a:r>
              <a:rPr lang="fa-IR" sz="2000" dirty="0" smtClean="0">
                <a:cs typeface="B Mitra" pitchFamily="2" charset="-78"/>
              </a:rPr>
              <a:t>اغلب تحقیقات پزشکی به این اشاره دارند که این رژیمها برای تعداد کمی از کودکان مفید هستند. اما بسیاری از والدین تغییرات قابل توجهی را در رفتار کودکان خود گزارش کرده اند شاید دلیل آن این باشد که با تهیه غذاهای مخصوص برای کودک، وی احساس می کند که توجه بیشتری به او </a:t>
            </a:r>
            <a:r>
              <a:rPr lang="fa-IR" sz="2000" dirty="0" smtClean="0">
                <a:cs typeface="B Mitra" pitchFamily="2" charset="-78"/>
              </a:rPr>
              <a:t>می </a:t>
            </a:r>
            <a:r>
              <a:rPr lang="fa-IR" sz="2000" dirty="0" smtClean="0">
                <a:cs typeface="B Mitra" pitchFamily="2" charset="-78"/>
              </a:rPr>
              <a:t>شود. </a:t>
            </a:r>
            <a:endParaRPr lang="en-US" sz="2000" dirty="0" smtClean="0">
              <a:cs typeface="B Mitra" pitchFamily="2" charset="-78"/>
            </a:endParaRPr>
          </a:p>
          <a:p>
            <a:pPr>
              <a:lnSpc>
                <a:spcPct val="200000"/>
              </a:lnSpc>
            </a:pPr>
            <a:endParaRPr lang="fa-IR" sz="2000" dirty="0">
              <a:cs typeface="B Mitra"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nSpc>
                <a:spcPct val="200000"/>
              </a:lnSpc>
            </a:pPr>
            <a:r>
              <a:rPr lang="fa-IR" sz="2000" b="1" dirty="0" smtClean="0">
                <a:cs typeface="B Mitra" pitchFamily="2" charset="-78"/>
              </a:rPr>
              <a:t>شرح بیماری : </a:t>
            </a:r>
            <a:endParaRPr lang="en-US" sz="2000" dirty="0" smtClean="0">
              <a:cs typeface="B Mitra" pitchFamily="2" charset="-78"/>
            </a:endParaRPr>
          </a:p>
          <a:p>
            <a:pPr>
              <a:lnSpc>
                <a:spcPct val="200000"/>
              </a:lnSpc>
            </a:pPr>
            <a:r>
              <a:rPr lang="fa-IR" sz="2000" dirty="0" smtClean="0">
                <a:cs typeface="B Mitra" pitchFamily="2" charset="-78"/>
              </a:rPr>
              <a:t>اختلال کم توجهی – بیش فعالی عبارت است از یک نوع رفتار خاص در کودکان که این کودکان تنها می توانند برای مدت کوتاهی روی یک موضوع خاص تمرکز کنند. این کودکان گاهی حرکات و رفتار کنترل نشده ای را به طور ناگهانی از خود بروز می دهند. </a:t>
            </a:r>
            <a:endParaRPr lang="en-US" sz="2000" dirty="0" smtClean="0">
              <a:cs typeface="B Mitra" pitchFamily="2" charset="-78"/>
            </a:endParaRPr>
          </a:p>
          <a:p>
            <a:pPr>
              <a:lnSpc>
                <a:spcPct val="200000"/>
              </a:lnSpc>
            </a:pPr>
            <a:endParaRPr lang="fa-IR" sz="2000" dirty="0">
              <a:cs typeface="B Mitra"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80728"/>
            <a:ext cx="7467600" cy="4873752"/>
          </a:xfrm>
        </p:spPr>
        <p:txBody>
          <a:bodyPr>
            <a:normAutofit fontScale="92500" lnSpcReduction="20000"/>
          </a:bodyPr>
          <a:lstStyle/>
          <a:p>
            <a:pPr>
              <a:lnSpc>
                <a:spcPct val="200000"/>
              </a:lnSpc>
            </a:pPr>
            <a:r>
              <a:rPr lang="fa-IR" sz="2000" b="1" dirty="0" smtClean="0">
                <a:cs typeface="B Mitra" pitchFamily="2" charset="-78"/>
              </a:rPr>
              <a:t>علائم شایع : </a:t>
            </a:r>
            <a:endParaRPr lang="en-US" sz="2000" dirty="0" smtClean="0">
              <a:cs typeface="B Mitra" pitchFamily="2" charset="-78"/>
            </a:endParaRPr>
          </a:p>
          <a:p>
            <a:pPr lvl="0">
              <a:lnSpc>
                <a:spcPct val="200000"/>
              </a:lnSpc>
            </a:pPr>
            <a:r>
              <a:rPr lang="fa-IR" sz="2000" dirty="0" smtClean="0">
                <a:cs typeface="B Mitra" pitchFamily="2" charset="-78"/>
              </a:rPr>
              <a:t>کودک روی صندلی مرتب می جنبد و دستها و پاهای خود را تکان می دهد.	</a:t>
            </a:r>
            <a:endParaRPr lang="en-US" sz="2000" dirty="0" smtClean="0">
              <a:cs typeface="B Mitra" pitchFamily="2" charset="-78"/>
            </a:endParaRPr>
          </a:p>
          <a:p>
            <a:pPr lvl="0">
              <a:lnSpc>
                <a:spcPct val="200000"/>
              </a:lnSpc>
            </a:pPr>
            <a:r>
              <a:rPr lang="fa-IR" sz="2000" dirty="0" smtClean="0">
                <a:cs typeface="B Mitra" pitchFamily="2" charset="-78"/>
              </a:rPr>
              <a:t>وقتی به کودک گفته می شود که بنشیند، فقط به مدت کوتاهی روی صندلی بند می شود. </a:t>
            </a:r>
            <a:endParaRPr lang="en-US" sz="2000" dirty="0" smtClean="0">
              <a:cs typeface="B Mitra" pitchFamily="2" charset="-78"/>
            </a:endParaRPr>
          </a:p>
          <a:p>
            <a:pPr lvl="0">
              <a:lnSpc>
                <a:spcPct val="200000"/>
              </a:lnSpc>
            </a:pPr>
            <a:r>
              <a:rPr lang="fa-IR" sz="2000" dirty="0" smtClean="0">
                <a:cs typeface="B Mitra" pitchFamily="2" charset="-78"/>
              </a:rPr>
              <a:t>حواس کودک به راحتی پرت می شود. </a:t>
            </a:r>
            <a:endParaRPr lang="en-US" sz="2000" dirty="0" smtClean="0">
              <a:cs typeface="B Mitra" pitchFamily="2" charset="-78"/>
            </a:endParaRPr>
          </a:p>
          <a:p>
            <a:pPr lvl="0">
              <a:lnSpc>
                <a:spcPct val="200000"/>
              </a:lnSpc>
            </a:pPr>
            <a:r>
              <a:rPr lang="fa-IR" sz="2000" dirty="0" smtClean="0">
                <a:cs typeface="B Mitra" pitchFamily="2" charset="-78"/>
              </a:rPr>
              <a:t>قبل از مطرح شدن کامل سئوال کودک پاسخ را می دهد. </a:t>
            </a:r>
            <a:endParaRPr lang="en-US" sz="2000" dirty="0" smtClean="0">
              <a:cs typeface="B Mitra" pitchFamily="2" charset="-78"/>
            </a:endParaRPr>
          </a:p>
          <a:p>
            <a:pPr lvl="0">
              <a:lnSpc>
                <a:spcPct val="200000"/>
              </a:lnSpc>
            </a:pPr>
            <a:r>
              <a:rPr lang="fa-IR" sz="2000" dirty="0" smtClean="0">
                <a:cs typeface="B Mitra" pitchFamily="2" charset="-78"/>
              </a:rPr>
              <a:t>در رعایت نوبت و بازی در صف مشکل دارد. </a:t>
            </a:r>
            <a:endParaRPr lang="en-US" sz="2000" dirty="0" smtClean="0">
              <a:cs typeface="B Mitra" pitchFamily="2" charset="-78"/>
            </a:endParaRPr>
          </a:p>
          <a:p>
            <a:pPr lvl="0">
              <a:lnSpc>
                <a:spcPct val="200000"/>
              </a:lnSpc>
            </a:pPr>
            <a:r>
              <a:rPr lang="fa-IR" sz="2000" dirty="0" smtClean="0">
                <a:cs typeface="B Mitra" pitchFamily="2" charset="-78"/>
              </a:rPr>
              <a:t>در اجرای دستورالعملها مشکل دارد. </a:t>
            </a:r>
            <a:endParaRPr lang="en-US" sz="2000" dirty="0" smtClean="0">
              <a:cs typeface="B Mitra" pitchFamily="2" charset="-78"/>
            </a:endParaRPr>
          </a:p>
          <a:p>
            <a:pPr>
              <a:lnSpc>
                <a:spcPct val="200000"/>
              </a:lnSpc>
            </a:pPr>
            <a:r>
              <a:rPr lang="fa-IR" sz="2000" dirty="0" smtClean="0">
                <a:cs typeface="B Mitra" pitchFamily="2" charset="-78"/>
              </a:rPr>
              <a:t>قادر به تمرکز روی یک کار یا بازی مشخص نیست</a:t>
            </a:r>
            <a:endParaRPr lang="fa-IR" sz="2000" dirty="0">
              <a:cs typeface="B Mitra"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08720"/>
            <a:ext cx="7467600" cy="4873752"/>
          </a:xfrm>
        </p:spPr>
        <p:txBody>
          <a:bodyPr>
            <a:normAutofit/>
          </a:bodyPr>
          <a:lstStyle/>
          <a:p>
            <a:pPr lvl="0">
              <a:lnSpc>
                <a:spcPct val="200000"/>
              </a:lnSpc>
            </a:pPr>
            <a:r>
              <a:rPr lang="fa-IR" sz="2000" dirty="0" smtClean="0">
                <a:cs typeface="B Mitra" pitchFamily="2" charset="-78"/>
              </a:rPr>
              <a:t>مراتب از یک کار تمام نشده منصرف شده به کار دیگری می پردازد. </a:t>
            </a:r>
            <a:endParaRPr lang="en-US" sz="2000" dirty="0" smtClean="0">
              <a:cs typeface="B Mitra" pitchFamily="2" charset="-78"/>
            </a:endParaRPr>
          </a:p>
          <a:p>
            <a:pPr lvl="0">
              <a:lnSpc>
                <a:spcPct val="200000"/>
              </a:lnSpc>
            </a:pPr>
            <a:r>
              <a:rPr lang="fa-IR" sz="2000" dirty="0" smtClean="0">
                <a:cs typeface="B Mitra" pitchFamily="2" charset="-78"/>
              </a:rPr>
              <a:t>در انجام بازی بدون ایجاد سروصدا مشکل دارد. </a:t>
            </a:r>
            <a:endParaRPr lang="en-US" sz="2000" dirty="0" smtClean="0">
              <a:cs typeface="B Mitra" pitchFamily="2" charset="-78"/>
            </a:endParaRPr>
          </a:p>
          <a:p>
            <a:pPr lvl="0">
              <a:lnSpc>
                <a:spcPct val="200000"/>
              </a:lnSpc>
            </a:pPr>
            <a:r>
              <a:rPr lang="fa-IR" sz="2000" dirty="0" smtClean="0">
                <a:cs typeface="B Mitra" pitchFamily="2" charset="-78"/>
              </a:rPr>
              <a:t>زیاد حرف می زند. </a:t>
            </a:r>
            <a:endParaRPr lang="en-US" sz="2000" dirty="0" smtClean="0">
              <a:cs typeface="B Mitra" pitchFamily="2" charset="-78"/>
            </a:endParaRPr>
          </a:p>
          <a:p>
            <a:pPr lvl="0">
              <a:lnSpc>
                <a:spcPct val="200000"/>
              </a:lnSpc>
            </a:pPr>
            <a:r>
              <a:rPr lang="fa-IR" sz="2000" dirty="0" smtClean="0">
                <a:cs typeface="B Mitra" pitchFamily="2" charset="-78"/>
              </a:rPr>
              <a:t>وسط حرف یا کار دیگران می پرد </a:t>
            </a:r>
            <a:endParaRPr lang="en-US" sz="2000" dirty="0" smtClean="0">
              <a:cs typeface="B Mitra" pitchFamily="2" charset="-78"/>
            </a:endParaRPr>
          </a:p>
          <a:p>
            <a:pPr lvl="0">
              <a:lnSpc>
                <a:spcPct val="200000"/>
              </a:lnSpc>
            </a:pPr>
            <a:r>
              <a:rPr lang="fa-IR" sz="2000" dirty="0" smtClean="0">
                <a:cs typeface="B Mitra" pitchFamily="2" charset="-78"/>
              </a:rPr>
              <a:t>به نظر می رسد که اصلاً گوش نمی دهد </a:t>
            </a:r>
            <a:endParaRPr lang="en-US" sz="2000" dirty="0" smtClean="0">
              <a:cs typeface="B Mitra" pitchFamily="2" charset="-78"/>
            </a:endParaRPr>
          </a:p>
          <a:p>
            <a:pPr lvl="0">
              <a:lnSpc>
                <a:spcPct val="200000"/>
              </a:lnSpc>
            </a:pPr>
            <a:r>
              <a:rPr lang="fa-IR" sz="2000" dirty="0" smtClean="0">
                <a:cs typeface="B Mitra" pitchFamily="2" charset="-78"/>
              </a:rPr>
              <a:t>وسایل مورد نیاز برای انجام کارها را گم </a:t>
            </a:r>
            <a:r>
              <a:rPr lang="fa-IR" sz="2000" dirty="0" smtClean="0">
                <a:cs typeface="B Mitra" pitchFamily="2" charset="-78"/>
              </a:rPr>
              <a:t>می </a:t>
            </a:r>
            <a:r>
              <a:rPr lang="fa-IR" sz="2000" dirty="0" smtClean="0">
                <a:cs typeface="B Mitra" pitchFamily="2" charset="-78"/>
              </a:rPr>
              <a:t>کند. </a:t>
            </a:r>
            <a:endParaRPr lang="en-US" sz="2000" dirty="0" smtClean="0">
              <a:cs typeface="B Mitra" pitchFamily="2" charset="-78"/>
            </a:endParaRPr>
          </a:p>
          <a:p>
            <a:pPr>
              <a:lnSpc>
                <a:spcPct val="200000"/>
              </a:lnSpc>
            </a:pPr>
            <a:r>
              <a:rPr lang="fa-IR" sz="2000" dirty="0" smtClean="0">
                <a:cs typeface="B Mitra" pitchFamily="2" charset="-78"/>
              </a:rPr>
              <a:t>اغلب کارهای خطرناک انجام می دهد بدون در نظر گرفتن عواقب ناگوار آنها </a:t>
            </a:r>
            <a:endParaRPr lang="fa-IR" sz="2000" dirty="0">
              <a:cs typeface="B Mitra"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nSpc>
                <a:spcPct val="200000"/>
              </a:lnSpc>
            </a:pPr>
            <a:r>
              <a:rPr lang="fa-IR" sz="2000" dirty="0" smtClean="0">
                <a:cs typeface="B Mitra" pitchFamily="2" charset="-78"/>
              </a:rPr>
              <a:t>علل : </a:t>
            </a:r>
            <a:endParaRPr lang="en-US" sz="2000" dirty="0" smtClean="0">
              <a:cs typeface="B Mitra" pitchFamily="2" charset="-78"/>
            </a:endParaRPr>
          </a:p>
          <a:p>
            <a:pPr>
              <a:lnSpc>
                <a:spcPct val="200000"/>
              </a:lnSpc>
            </a:pPr>
            <a:r>
              <a:rPr lang="fa-IR" sz="2000" dirty="0" smtClean="0">
                <a:cs typeface="B Mitra" pitchFamily="2" charset="-78"/>
              </a:rPr>
              <a:t>ناشناخته است ، تصور بر این است که منشاء آن بیولوژیک باشد سابقه اختلال خانوادگی در ایجاد بیماری بی تأثیر نیست هیچ روش خاصی برای پیشگیری ندارد. </a:t>
            </a:r>
            <a:endParaRPr lang="en-US" sz="2000" dirty="0" smtClean="0">
              <a:cs typeface="B Mitra" pitchFamily="2" charset="-78"/>
            </a:endParaRPr>
          </a:p>
          <a:p>
            <a:pPr>
              <a:lnSpc>
                <a:spcPct val="200000"/>
              </a:lnSpc>
            </a:pPr>
            <a:endParaRPr lang="fa-IR" sz="2000" dirty="0">
              <a:cs typeface="B Mitra"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nSpc>
                <a:spcPct val="200000"/>
              </a:lnSpc>
            </a:pPr>
            <a:r>
              <a:rPr lang="fa-IR" sz="2000" b="1" dirty="0" smtClean="0">
                <a:cs typeface="B Mitra" pitchFamily="2" charset="-78"/>
              </a:rPr>
              <a:t>عواقب مورد انتظار : </a:t>
            </a:r>
            <a:endParaRPr lang="en-US" sz="2000" dirty="0" smtClean="0">
              <a:cs typeface="B Mitra" pitchFamily="2" charset="-78"/>
            </a:endParaRPr>
          </a:p>
          <a:p>
            <a:pPr>
              <a:lnSpc>
                <a:spcPct val="200000"/>
              </a:lnSpc>
            </a:pPr>
            <a:r>
              <a:rPr lang="fa-IR" sz="2000" dirty="0" smtClean="0">
                <a:cs typeface="B Mitra" pitchFamily="2" charset="-78"/>
              </a:rPr>
              <a:t>در بعضی از موارد، رفتار غیرطبیعی کودک، به هنگام بلوغ کاملاً بر طرف می شود. در بعضی دیگر بیش فعالی با افزایش سن کاهش می یابد، اما تعدادی از این کودکان نهایتاً به نوجوانان و بزرگسالانی مشکل دار تبدیل می شوند. </a:t>
            </a:r>
            <a:endParaRPr lang="fa-IR" sz="2000" dirty="0">
              <a:cs typeface="B Mitra"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nSpc>
                <a:spcPct val="200000"/>
              </a:lnSpc>
            </a:pPr>
            <a:r>
              <a:rPr lang="fa-IR" sz="2000" b="1" dirty="0" smtClean="0">
                <a:cs typeface="B Mitra" pitchFamily="2" charset="-78"/>
              </a:rPr>
              <a:t>عوارض احتمالی : </a:t>
            </a:r>
            <a:endParaRPr lang="en-US" sz="2000" dirty="0" smtClean="0">
              <a:cs typeface="B Mitra" pitchFamily="2" charset="-78"/>
            </a:endParaRPr>
          </a:p>
          <a:p>
            <a:pPr>
              <a:lnSpc>
                <a:spcPct val="200000"/>
              </a:lnSpc>
            </a:pPr>
            <a:r>
              <a:rPr lang="fa-IR" sz="2000" dirty="0" smtClean="0">
                <a:cs typeface="B Mitra" pitchFamily="2" charset="-78"/>
              </a:rPr>
              <a:t>امکان دارد مشکلات کودک در طی زمان برطرف نشوند. نهایتاً کودک وقتی بزرگ شود ممکن است در تحصیل موفق نباشند یا اینکه رفتار ضد اجتماعی و گاهی جنایی ازخود بروز  دهد. ممکن است در بزرگسالی دچار اختلال شخصیت شود. </a:t>
            </a:r>
            <a:endParaRPr lang="en-US" sz="2000" dirty="0" smtClean="0">
              <a:cs typeface="B Mitra" pitchFamily="2" charset="-78"/>
            </a:endParaRPr>
          </a:p>
          <a:p>
            <a:pPr>
              <a:lnSpc>
                <a:spcPct val="200000"/>
              </a:lnSpc>
            </a:pPr>
            <a:endParaRPr lang="fa-IR" sz="2000" dirty="0">
              <a:cs typeface="B Mitra"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nSpc>
                <a:spcPct val="200000"/>
              </a:lnSpc>
            </a:pPr>
            <a:r>
              <a:rPr lang="fa-IR" sz="2000" b="1" dirty="0" smtClean="0">
                <a:cs typeface="B Mitra" pitchFamily="2" charset="-78"/>
              </a:rPr>
              <a:t>درمان : </a:t>
            </a:r>
            <a:endParaRPr lang="en-US" sz="2000" dirty="0" smtClean="0">
              <a:cs typeface="B Mitra" pitchFamily="2" charset="-78"/>
            </a:endParaRPr>
          </a:p>
          <a:p>
            <a:pPr lvl="0">
              <a:lnSpc>
                <a:spcPct val="200000"/>
              </a:lnSpc>
            </a:pPr>
            <a:r>
              <a:rPr lang="fa-IR" sz="2000" dirty="0" smtClean="0">
                <a:cs typeface="B Mitra" pitchFamily="2" charset="-78"/>
              </a:rPr>
              <a:t>درمان و مشاوره کودک و والدین </a:t>
            </a:r>
            <a:endParaRPr lang="en-US" sz="2000" dirty="0" smtClean="0">
              <a:cs typeface="B Mitra" pitchFamily="2" charset="-78"/>
            </a:endParaRPr>
          </a:p>
          <a:p>
            <a:pPr lvl="0">
              <a:lnSpc>
                <a:spcPct val="200000"/>
              </a:lnSpc>
            </a:pPr>
            <a:r>
              <a:rPr lang="fa-IR" sz="2000" dirty="0" smtClean="0">
                <a:cs typeface="B Mitra" pitchFamily="2" charset="-78"/>
              </a:rPr>
              <a:t>رفتار درمانی و شناخت درمانی کودک خود در این درمانها نقش مهمی را به عهده دارد. اساس این روشهای درمانی بر راهبردهای تغییر رفتار نامطلوب استوار است. </a:t>
            </a:r>
            <a:endParaRPr lang="en-US" sz="2000" dirty="0" smtClean="0">
              <a:cs typeface="B Mitra" pitchFamily="2" charset="-78"/>
            </a:endParaRPr>
          </a:p>
          <a:p>
            <a:pPr lvl="0">
              <a:lnSpc>
                <a:spcPct val="200000"/>
              </a:lnSpc>
            </a:pPr>
            <a:r>
              <a:rPr lang="fa-IR" sz="2000" dirty="0" smtClean="0">
                <a:cs typeface="B Mitra" pitchFamily="2" charset="-78"/>
              </a:rPr>
              <a:t>در خانه یک محیط مناسب و محدودیتهای کاملاً مشخص برای رفتار کودک در نظر بگیرید. </a:t>
            </a:r>
            <a:endParaRPr lang="en-US" sz="2000" dirty="0" smtClean="0">
              <a:cs typeface="B Mitra" pitchFamily="2" charset="-78"/>
            </a:endParaRPr>
          </a:p>
          <a:p>
            <a:pPr lvl="0">
              <a:lnSpc>
                <a:spcPct val="200000"/>
              </a:lnSpc>
            </a:pPr>
            <a:r>
              <a:rPr lang="fa-IR" sz="2000" dirty="0" smtClean="0">
                <a:cs typeface="B Mitra" pitchFamily="2" charset="-78"/>
              </a:rPr>
              <a:t>با معلم کودک تماس مستمر داشته باشید. اگر کودک در درس خود نیاز به کمک بیشتری دارد آن را فراهم کنید. </a:t>
            </a:r>
            <a:endParaRPr lang="en-US" sz="2000" dirty="0" smtClean="0">
              <a:cs typeface="B Mitra" pitchFamily="2" charset="-78"/>
            </a:endParaRPr>
          </a:p>
          <a:p>
            <a:pPr>
              <a:lnSpc>
                <a:spcPct val="200000"/>
              </a:lnSpc>
            </a:pPr>
            <a:endParaRPr lang="fa-IR" sz="2000" dirty="0">
              <a:cs typeface="B Mitra"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lvl="0">
              <a:lnSpc>
                <a:spcPct val="200000"/>
              </a:lnSpc>
            </a:pPr>
            <a:r>
              <a:rPr lang="fa-IR" sz="2000" dirty="0" smtClean="0">
                <a:cs typeface="B Mitra" pitchFamily="2" charset="-78"/>
              </a:rPr>
              <a:t>والدین با عوارض نامطلوب داروها- آشنا کنید از جمله : سردرد، معده درد، بی اشتهایی ، کاهش رشد، اختلال در خواب </a:t>
            </a:r>
            <a:endParaRPr lang="en-US" sz="2000" dirty="0" smtClean="0">
              <a:cs typeface="B Mitra" pitchFamily="2" charset="-78"/>
            </a:endParaRPr>
          </a:p>
          <a:p>
            <a:pPr lvl="0">
              <a:lnSpc>
                <a:spcPct val="200000"/>
              </a:lnSpc>
            </a:pPr>
            <a:r>
              <a:rPr lang="fa-IR" sz="2000" dirty="0" smtClean="0">
                <a:cs typeface="B Mitra" pitchFamily="2" charset="-78"/>
              </a:rPr>
              <a:t>فعالیت کودک خود را در چارچوب مشخصی درآورید. </a:t>
            </a:r>
            <a:endParaRPr lang="en-US" sz="2000" dirty="0" smtClean="0">
              <a:cs typeface="B Mitra" pitchFamily="2" charset="-78"/>
            </a:endParaRPr>
          </a:p>
          <a:p>
            <a:pPr lvl="0">
              <a:lnSpc>
                <a:spcPct val="200000"/>
              </a:lnSpc>
            </a:pPr>
            <a:r>
              <a:rPr lang="fa-IR" sz="2000" dirty="0" smtClean="0">
                <a:cs typeface="B Mitra" pitchFamily="2" charset="-78"/>
              </a:rPr>
              <a:t>حذف کلیدهای افزودنیهای غذایی از غذای خود (ادویه و ... ) </a:t>
            </a:r>
            <a:endParaRPr lang="en-US" sz="2000" dirty="0" smtClean="0">
              <a:cs typeface="B Mitra" pitchFamily="2" charset="-78"/>
            </a:endParaRPr>
          </a:p>
          <a:p>
            <a:pPr>
              <a:lnSpc>
                <a:spcPct val="200000"/>
              </a:lnSpc>
            </a:pPr>
            <a:endParaRPr lang="fa-IR" sz="2000" dirty="0">
              <a:cs typeface="B Mitra"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TotalTime>
  <Words>449</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اختلال کم توجهی بیش فعالی    </vt:lpstr>
      <vt:lpstr>Slide 2</vt:lpstr>
      <vt:lpstr>Slide 3</vt:lpstr>
      <vt:lpstr>Slide 4</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 کودکان پرخاشگر چگونه رفتار کنیم؟   </dc:title>
  <dc:creator>ebnehoseiniz1</dc:creator>
  <cp:lastModifiedBy>ebnehoseiniz1</cp:lastModifiedBy>
  <cp:revision>2</cp:revision>
  <dcterms:created xsi:type="dcterms:W3CDTF">2012-11-18T07:45:06Z</dcterms:created>
  <dcterms:modified xsi:type="dcterms:W3CDTF">2012-11-18T07:55:19Z</dcterms:modified>
</cp:coreProperties>
</file>